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 varScale="1">
        <p:scale>
          <a:sx n="93" d="100"/>
          <a:sy n="93" d="100"/>
        </p:scale>
        <p:origin x="96" y="11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>
            <a:extLst>
              <a:ext uri="{FF2B5EF4-FFF2-40B4-BE49-F238E27FC236}">
                <a16:creationId xmlns:a16="http://schemas.microsoft.com/office/drawing/2014/main" id="{22665E0D-75C2-E94B-8135-F621B99D0778}"/>
              </a:ext>
            </a:extLst>
          </p:cNvPr>
          <p:cNvSpPr>
            <a:spLocks noChangeAspect="1"/>
          </p:cNvSpPr>
          <p:nvPr/>
        </p:nvSpPr>
        <p:spPr>
          <a:xfrm>
            <a:off x="6061100" y="0"/>
            <a:ext cx="6130900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9" name="Patterni">
            <a:extLst>
              <a:ext uri="{FF2B5EF4-FFF2-40B4-BE49-F238E27FC236}">
                <a16:creationId xmlns:a16="http://schemas.microsoft.com/office/drawing/2014/main" id="{4285F6AA-0C7B-D54B-90F5-402BAEDC16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1100" y="0"/>
            <a:ext cx="1619759" cy="6858000"/>
          </a:xfrm>
          <a:prstGeom prst="rect">
            <a:avLst/>
          </a:prstGeom>
        </p:spPr>
      </p:pic>
      <p:sp>
        <p:nvSpPr>
          <p:cNvPr id="7" name="Tekstin taustaväri">
            <a:extLst>
              <a:ext uri="{FF2B5EF4-FFF2-40B4-BE49-F238E27FC236}">
                <a16:creationId xmlns:a16="http://schemas.microsoft.com/office/drawing/2014/main" id="{A061B61F-278B-0143-85FA-9C716E069CE0}"/>
              </a:ext>
            </a:extLst>
          </p:cNvPr>
          <p:cNvSpPr/>
          <p:nvPr/>
        </p:nvSpPr>
        <p:spPr>
          <a:xfrm>
            <a:off x="-1" y="0"/>
            <a:ext cx="607165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5220000" cy="238760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320000"/>
            <a:ext cx="52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4A969AF-A963-0745-8694-3639602E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4000" y="6026740"/>
            <a:ext cx="108000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FEEBC8C9-2EBB-42FA-9331-A9BCB42D559B}" type="datetimeFigureOut">
              <a:rPr lang="en-FI" smtClean="0"/>
              <a:t>07/12/2021</a:t>
            </a:fld>
            <a:endParaRPr lang="en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07CDDB3-DF34-C045-A97C-9C204C8F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9200" y="6026739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en-FI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1C61264-AAE4-0744-9166-B9DA677B7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0" y="504000"/>
            <a:ext cx="2717218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48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_vari_05_vaihdettava_kuv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uvan paikkamerkki 11">
            <a:extLst>
              <a:ext uri="{FF2B5EF4-FFF2-40B4-BE49-F238E27FC236}">
                <a16:creationId xmlns:a16="http://schemas.microsoft.com/office/drawing/2014/main" id="{BED1C699-EA44-A547-A232-13BF6082DDB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61100" y="0"/>
            <a:ext cx="6130900" cy="6858000"/>
          </a:xfrm>
          <a:pattFill prst="pct90">
            <a:fgClr>
              <a:schemeClr val="tx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lisää kuva napsauttamalla kuvaketta</a:t>
            </a:r>
          </a:p>
        </p:txBody>
      </p:sp>
      <p:sp>
        <p:nvSpPr>
          <p:cNvPr id="7" name="Tekstin taustaväri">
            <a:extLst>
              <a:ext uri="{FF2B5EF4-FFF2-40B4-BE49-F238E27FC236}">
                <a16:creationId xmlns:a16="http://schemas.microsoft.com/office/drawing/2014/main" id="{A061B61F-278B-0143-85FA-9C716E069CE0}"/>
              </a:ext>
            </a:extLst>
          </p:cNvPr>
          <p:cNvSpPr/>
          <p:nvPr/>
        </p:nvSpPr>
        <p:spPr>
          <a:xfrm>
            <a:off x="-1" y="0"/>
            <a:ext cx="6071659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5220000" cy="238760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320000"/>
            <a:ext cx="52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4A969AF-A963-0745-8694-3639602E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4000" y="6026740"/>
            <a:ext cx="108000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FEEBC8C9-2EBB-42FA-9331-A9BCB42D559B}" type="datetimeFigureOut">
              <a:rPr lang="en-FI" smtClean="0"/>
              <a:t>07/12/2021</a:t>
            </a:fld>
            <a:endParaRPr lang="en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07CDDB3-DF34-C045-A97C-9C204C8F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9200" y="6026739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en-FI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1C61264-AAE4-0744-9166-B9DA677B7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00" y="504000"/>
            <a:ext cx="2717218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16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Otsikko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FE003F51-9AB6-AF46-B948-FB978D2EA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241" y="0"/>
            <a:ext cx="1619759" cy="6858000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122363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A34479A5-813A-B147-97FE-04FC1480E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8000" y="6120000"/>
            <a:ext cx="720000" cy="365125"/>
          </a:xfrm>
        </p:spPr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D801770B-2EFC-E545-B7D5-9073FE6F7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00" y="6120000"/>
            <a:ext cx="2329043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580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Otsikkodi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FE003F51-9AB6-AF46-B948-FB978D2EA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241" y="0"/>
            <a:ext cx="1619759" cy="6858000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122363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A34479A5-813A-B147-97FE-04FC1480E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8000" y="6120000"/>
            <a:ext cx="720000" cy="365125"/>
          </a:xfrm>
        </p:spPr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D801770B-2EFC-E545-B7D5-9073FE6F7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00" y="6120000"/>
            <a:ext cx="2329043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7668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Otsikkodi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FE003F51-9AB6-AF46-B948-FB978D2EA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241" y="0"/>
            <a:ext cx="1619759" cy="6858000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122363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A34479A5-813A-B147-97FE-04FC1480E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8000" y="6120000"/>
            <a:ext cx="720000" cy="365125"/>
          </a:xfrm>
        </p:spPr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D801770B-2EFC-E545-B7D5-9073FE6F7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00" y="6120000"/>
            <a:ext cx="2329043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649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Otsikkodia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FE003F51-9AB6-AF46-B948-FB978D2EA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241" y="0"/>
            <a:ext cx="1619759" cy="6858000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122363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A34479A5-813A-B147-97FE-04FC1480E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8000" y="6120000"/>
            <a:ext cx="720000" cy="365125"/>
          </a:xfrm>
        </p:spPr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D801770B-2EFC-E545-B7D5-9073FE6F7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00" y="6120000"/>
            <a:ext cx="2329043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4374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Otsikkodi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>
            <a:extLst>
              <a:ext uri="{FF2B5EF4-FFF2-40B4-BE49-F238E27FC236}">
                <a16:creationId xmlns:a16="http://schemas.microsoft.com/office/drawing/2014/main" id="{FE003F51-9AB6-AF46-B948-FB978D2EA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241" y="0"/>
            <a:ext cx="1619759" cy="6858000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122363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A34479A5-813A-B147-97FE-04FC1480E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8000" y="6120000"/>
            <a:ext cx="720000" cy="365125"/>
          </a:xfrm>
        </p:spPr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D801770B-2EFC-E545-B7D5-9073FE6F7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00" y="6120000"/>
            <a:ext cx="2329043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82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>
            <a:extLst>
              <a:ext uri="{FF2B5EF4-FFF2-40B4-BE49-F238E27FC236}">
                <a16:creationId xmlns:a16="http://schemas.microsoft.com/office/drawing/2014/main" id="{2153FE5C-2915-9542-B7E7-637DD7D0C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241" y="0"/>
            <a:ext cx="1619759" cy="6858000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122363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A34479A5-813A-B147-97FE-04FC1480E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28000" y="6120000"/>
            <a:ext cx="720000" cy="365125"/>
          </a:xfrm>
        </p:spPr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8695608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34D06DFD-532A-724A-8E44-B62EC9AE2C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241" y="0"/>
            <a:ext cx="1619759" cy="6858000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236BEAF-5685-5947-B6FB-B5AD74F8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9720000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6A49E86-C16A-E245-936A-BF86C0364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00" y="1825625"/>
            <a:ext cx="9720000" cy="410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66BD2314-7F0D-5444-B8A7-638BD9DB0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40000" y="6120000"/>
            <a:ext cx="720000" cy="365125"/>
          </a:xfrm>
        </p:spPr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41433357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236BEAF-5685-5947-B6FB-B5AD74F8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11160000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6A49E86-C16A-E245-936A-BF86C0364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00" y="1825625"/>
            <a:ext cx="11160000" cy="41040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66BD2314-7F0D-5444-B8A7-638BD9DB0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72000" y="6173475"/>
            <a:ext cx="813599" cy="365125"/>
          </a:xfrm>
        </p:spPr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91497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64311BB-BEF8-794C-BA05-DBD016013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A51608F8-F562-D84A-9D25-FFC4391644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4000" y="1825625"/>
            <a:ext cx="5400000" cy="410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5997162A-713B-5043-BC9D-6CA883411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4000" y="1825625"/>
            <a:ext cx="5400000" cy="410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410DF3E1-1A62-184C-9A83-F948EE63B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88677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_vaihdettava_kuva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Kuvan paikkamerkki 11">
            <a:extLst>
              <a:ext uri="{FF2B5EF4-FFF2-40B4-BE49-F238E27FC236}">
                <a16:creationId xmlns:a16="http://schemas.microsoft.com/office/drawing/2014/main" id="{EB32F1B1-92CC-6E47-8A18-FBD60440FA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61100" y="0"/>
            <a:ext cx="6130900" cy="6858000"/>
          </a:xfrm>
          <a:pattFill prst="pct90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fi-FI" dirty="0"/>
          </a:p>
        </p:txBody>
      </p:sp>
      <p:sp>
        <p:nvSpPr>
          <p:cNvPr id="7" name="Tekstin taustaväri">
            <a:extLst>
              <a:ext uri="{FF2B5EF4-FFF2-40B4-BE49-F238E27FC236}">
                <a16:creationId xmlns:a16="http://schemas.microsoft.com/office/drawing/2014/main" id="{A061B61F-278B-0143-85FA-9C716E069CE0}"/>
              </a:ext>
            </a:extLst>
          </p:cNvPr>
          <p:cNvSpPr/>
          <p:nvPr/>
        </p:nvSpPr>
        <p:spPr>
          <a:xfrm>
            <a:off x="-1" y="0"/>
            <a:ext cx="607165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5220000" cy="238760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320000"/>
            <a:ext cx="52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4A969AF-A963-0745-8694-3639602E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4000" y="6026740"/>
            <a:ext cx="108000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FEEBC8C9-2EBB-42FA-9331-A9BCB42D559B}" type="datetimeFigureOut">
              <a:rPr lang="en-FI" smtClean="0"/>
              <a:t>07/12/2021</a:t>
            </a:fld>
            <a:endParaRPr lang="en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07CDDB3-DF34-C045-A97C-9C204C8F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9200" y="6026739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en-FI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1C61264-AAE4-0744-9166-B9DA677B75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00" y="504000"/>
            <a:ext cx="2717218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0749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023BF53-1DC5-094C-A3D3-8B787ABE4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F80D270C-7447-9B43-BF0E-891DF8276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559463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Kuvateksti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6061A0D-CC9F-6240-AA6D-3AC8E9EE8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504000"/>
            <a:ext cx="43200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5172E7B9-5049-1A4C-B842-9BC585C29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0000" y="503999"/>
            <a:ext cx="6480000" cy="536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2077EB74-AFAB-AB41-B32F-E1F631B1FE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3999" y="2160000"/>
            <a:ext cx="4320000" cy="3744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F0A5BDFD-AD3C-3448-8009-09A5D52B1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67623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teksti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FA6FC8-3666-5946-9C18-E5D459CE6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504000"/>
            <a:ext cx="50400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C0B233B5-4633-2D41-89B1-24D075B6A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3999" y="2160000"/>
            <a:ext cx="5040000" cy="3744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ian numeron paikkamerkki 6">
            <a:extLst>
              <a:ext uri="{FF2B5EF4-FFF2-40B4-BE49-F238E27FC236}">
                <a16:creationId xmlns:a16="http://schemas.microsoft.com/office/drawing/2014/main" id="{329A05BC-2CAA-1342-BE66-F55EF95E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  <p:sp>
        <p:nvSpPr>
          <p:cNvPr id="8" name="Kuvan paikkamerkki 5">
            <a:extLst>
              <a:ext uri="{FF2B5EF4-FFF2-40B4-BE49-F238E27FC236}">
                <a16:creationId xmlns:a16="http://schemas.microsoft.com/office/drawing/2014/main" id="{92604AAA-D3E4-1A42-8F46-C8D92773FF7F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066531" y="-15764"/>
            <a:ext cx="6125469" cy="687376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037655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634A7459-EE84-C84F-9EF9-30D0313B8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11471095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634A7459-EE84-C84F-9EF9-30D0313B8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304024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61106F8-7F59-B944-BE59-3A9789618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ystysuoran tekstin paikkamerkki 2">
            <a:extLst>
              <a:ext uri="{FF2B5EF4-FFF2-40B4-BE49-F238E27FC236}">
                <a16:creationId xmlns:a16="http://schemas.microsoft.com/office/drawing/2014/main" id="{B363DEF3-0DD5-BA47-B13F-1D549CD38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1DE4D2F1-7DEA-E04E-A5BF-9E5E1487D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770198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Pystysuora otsikko ja teks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>
            <a:extLst>
              <a:ext uri="{FF2B5EF4-FFF2-40B4-BE49-F238E27FC236}">
                <a16:creationId xmlns:a16="http://schemas.microsoft.com/office/drawing/2014/main" id="{3D2A9FCC-51C5-364F-A93C-FCC1FEA7B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ystysuoran tekstin paikkamerkki 2">
            <a:extLst>
              <a:ext uri="{FF2B5EF4-FFF2-40B4-BE49-F238E27FC236}">
                <a16:creationId xmlns:a16="http://schemas.microsoft.com/office/drawing/2014/main" id="{2129DAA0-C274-F34D-8C89-9F49B00657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08000" y="365125"/>
            <a:ext cx="75600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7D1879EF-E033-354B-A6C7-998939C85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5400000">
            <a:off x="211707" y="5587332"/>
            <a:ext cx="814137" cy="365125"/>
          </a:xfrm>
        </p:spPr>
        <p:txBody>
          <a:bodyPr/>
          <a:lstStyle/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FF4C94E2-FCB5-FB43-A6E1-0F87AD1D6E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512308" y="1296000"/>
            <a:ext cx="2329043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732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kakan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in taustaväri">
            <a:extLst>
              <a:ext uri="{FF2B5EF4-FFF2-40B4-BE49-F238E27FC236}">
                <a16:creationId xmlns:a16="http://schemas.microsoft.com/office/drawing/2014/main" id="{A061B61F-278B-0143-85FA-9C716E069CE0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9" name="Patterni">
            <a:extLst>
              <a:ext uri="{FF2B5EF4-FFF2-40B4-BE49-F238E27FC236}">
                <a16:creationId xmlns:a16="http://schemas.microsoft.com/office/drawing/2014/main" id="{4285F6AA-0C7B-D54B-90F5-402BAEDC1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241" y="-15764"/>
            <a:ext cx="1619759" cy="6858000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9144000" cy="238760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320000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4A969AF-A963-0745-8694-3639602E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4000" y="6026740"/>
            <a:ext cx="108000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FEEBC8C9-2EBB-42FA-9331-A9BCB42D559B}" type="datetimeFigureOut">
              <a:rPr lang="en-FI" smtClean="0"/>
              <a:t>07/12/2021</a:t>
            </a:fld>
            <a:endParaRPr lang="en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07CDDB3-DF34-C045-A97C-9C204C8F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9200" y="6026739"/>
            <a:ext cx="8038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en-FI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1C61264-AAE4-0744-9166-B9DA677B75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00" y="504000"/>
            <a:ext cx="2717218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822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_vari_0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orakulmio 8">
            <a:extLst>
              <a:ext uri="{FF2B5EF4-FFF2-40B4-BE49-F238E27FC236}">
                <a16:creationId xmlns:a16="http://schemas.microsoft.com/office/drawing/2014/main" id="{4FDA7807-8F90-6043-B36B-C98BEB406A1A}"/>
              </a:ext>
            </a:extLst>
          </p:cNvPr>
          <p:cNvSpPr/>
          <p:nvPr/>
        </p:nvSpPr>
        <p:spPr>
          <a:xfrm>
            <a:off x="6061100" y="0"/>
            <a:ext cx="6130900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9" name="Patterni">
            <a:extLst>
              <a:ext uri="{FF2B5EF4-FFF2-40B4-BE49-F238E27FC236}">
                <a16:creationId xmlns:a16="http://schemas.microsoft.com/office/drawing/2014/main" id="{4285F6AA-0C7B-D54B-90F5-402BAEDC16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1100" y="0"/>
            <a:ext cx="1619759" cy="6858000"/>
          </a:xfrm>
          <a:prstGeom prst="rect">
            <a:avLst/>
          </a:prstGeom>
        </p:spPr>
      </p:pic>
      <p:sp>
        <p:nvSpPr>
          <p:cNvPr id="7" name="Tekstin taustaväri">
            <a:extLst>
              <a:ext uri="{FF2B5EF4-FFF2-40B4-BE49-F238E27FC236}">
                <a16:creationId xmlns:a16="http://schemas.microsoft.com/office/drawing/2014/main" id="{A061B61F-278B-0143-85FA-9C716E069CE0}"/>
              </a:ext>
            </a:extLst>
          </p:cNvPr>
          <p:cNvSpPr/>
          <p:nvPr/>
        </p:nvSpPr>
        <p:spPr>
          <a:xfrm>
            <a:off x="-1" y="0"/>
            <a:ext cx="607165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5220000" cy="238760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320000"/>
            <a:ext cx="52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4A969AF-A963-0745-8694-3639602E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4000" y="6026740"/>
            <a:ext cx="108000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FEEBC8C9-2EBB-42FA-9331-A9BCB42D559B}" type="datetimeFigureOut">
              <a:rPr lang="en-FI" smtClean="0"/>
              <a:t>07/12/2021</a:t>
            </a:fld>
            <a:endParaRPr lang="en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07CDDB3-DF34-C045-A97C-9C204C8F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9200" y="6026739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en-FI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1C61264-AAE4-0744-9166-B9DA677B7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0" y="504000"/>
            <a:ext cx="2717218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94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_vari_02_vaihdettava_kuv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uvan paikkamerkki 11">
            <a:extLst>
              <a:ext uri="{FF2B5EF4-FFF2-40B4-BE49-F238E27FC236}">
                <a16:creationId xmlns:a16="http://schemas.microsoft.com/office/drawing/2014/main" id="{B95B4754-AD77-014E-894F-8E16B5B0D8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61100" y="0"/>
            <a:ext cx="6130900" cy="6858000"/>
          </a:xfrm>
          <a:pattFill prst="pct90">
            <a:fgClr>
              <a:schemeClr val="accent2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fi-FI" dirty="0"/>
          </a:p>
        </p:txBody>
      </p:sp>
      <p:sp>
        <p:nvSpPr>
          <p:cNvPr id="7" name="Tekstin taustaväri">
            <a:extLst>
              <a:ext uri="{FF2B5EF4-FFF2-40B4-BE49-F238E27FC236}">
                <a16:creationId xmlns:a16="http://schemas.microsoft.com/office/drawing/2014/main" id="{A061B61F-278B-0143-85FA-9C716E069CE0}"/>
              </a:ext>
            </a:extLst>
          </p:cNvPr>
          <p:cNvSpPr/>
          <p:nvPr/>
        </p:nvSpPr>
        <p:spPr>
          <a:xfrm>
            <a:off x="-1" y="0"/>
            <a:ext cx="607165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5220000" cy="238760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320000"/>
            <a:ext cx="52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4A969AF-A963-0745-8694-3639602E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4000" y="6026740"/>
            <a:ext cx="108000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FEEBC8C9-2EBB-42FA-9331-A9BCB42D559B}" type="datetimeFigureOut">
              <a:rPr lang="en-FI" smtClean="0"/>
              <a:t>07/12/2021</a:t>
            </a:fld>
            <a:endParaRPr lang="en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07CDDB3-DF34-C045-A97C-9C204C8F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9200" y="6026739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en-FI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1C61264-AAE4-0744-9166-B9DA677B7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00" y="504000"/>
            <a:ext cx="2717218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829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_vari_0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orakulmio 8">
            <a:extLst>
              <a:ext uri="{FF2B5EF4-FFF2-40B4-BE49-F238E27FC236}">
                <a16:creationId xmlns:a16="http://schemas.microsoft.com/office/drawing/2014/main" id="{0CA76E93-B1FC-EC47-9F63-8E678F6D8698}"/>
              </a:ext>
            </a:extLst>
          </p:cNvPr>
          <p:cNvSpPr/>
          <p:nvPr/>
        </p:nvSpPr>
        <p:spPr>
          <a:xfrm>
            <a:off x="6061100" y="0"/>
            <a:ext cx="6130900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9" name="Patterni">
            <a:extLst>
              <a:ext uri="{FF2B5EF4-FFF2-40B4-BE49-F238E27FC236}">
                <a16:creationId xmlns:a16="http://schemas.microsoft.com/office/drawing/2014/main" id="{4285F6AA-0C7B-D54B-90F5-402BAEDC16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1100" y="0"/>
            <a:ext cx="1619759" cy="6858000"/>
          </a:xfrm>
          <a:prstGeom prst="rect">
            <a:avLst/>
          </a:prstGeom>
        </p:spPr>
      </p:pic>
      <p:sp>
        <p:nvSpPr>
          <p:cNvPr id="7" name="Tekstin taustaväri">
            <a:extLst>
              <a:ext uri="{FF2B5EF4-FFF2-40B4-BE49-F238E27FC236}">
                <a16:creationId xmlns:a16="http://schemas.microsoft.com/office/drawing/2014/main" id="{A061B61F-278B-0143-85FA-9C716E069CE0}"/>
              </a:ext>
            </a:extLst>
          </p:cNvPr>
          <p:cNvSpPr/>
          <p:nvPr/>
        </p:nvSpPr>
        <p:spPr>
          <a:xfrm>
            <a:off x="-1" y="0"/>
            <a:ext cx="6071659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5220000" cy="238760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320000"/>
            <a:ext cx="52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4A969AF-A963-0745-8694-3639602E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4000" y="6026740"/>
            <a:ext cx="108000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FEEBC8C9-2EBB-42FA-9331-A9BCB42D559B}" type="datetimeFigureOut">
              <a:rPr lang="en-FI" smtClean="0"/>
              <a:t>07/12/2021</a:t>
            </a:fld>
            <a:endParaRPr lang="en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07CDDB3-DF34-C045-A97C-9C204C8F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9200" y="6026739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en-FI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1C61264-AAE4-0744-9166-B9DA677B7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0" y="504000"/>
            <a:ext cx="2717218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130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_vari_03_vaihdettava_kuv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uvan paikkamerkki 11">
            <a:extLst>
              <a:ext uri="{FF2B5EF4-FFF2-40B4-BE49-F238E27FC236}">
                <a16:creationId xmlns:a16="http://schemas.microsoft.com/office/drawing/2014/main" id="{C53A3FB5-B917-1B47-BCB6-C18A4F0FC10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61100" y="0"/>
            <a:ext cx="6130900" cy="6858000"/>
          </a:xfrm>
          <a:pattFill prst="pct90">
            <a:fgClr>
              <a:schemeClr val="accent3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fi-FI" dirty="0"/>
          </a:p>
        </p:txBody>
      </p:sp>
      <p:sp>
        <p:nvSpPr>
          <p:cNvPr id="7" name="Tekstin taustaväri">
            <a:extLst>
              <a:ext uri="{FF2B5EF4-FFF2-40B4-BE49-F238E27FC236}">
                <a16:creationId xmlns:a16="http://schemas.microsoft.com/office/drawing/2014/main" id="{A061B61F-278B-0143-85FA-9C716E069CE0}"/>
              </a:ext>
            </a:extLst>
          </p:cNvPr>
          <p:cNvSpPr/>
          <p:nvPr/>
        </p:nvSpPr>
        <p:spPr>
          <a:xfrm>
            <a:off x="-1" y="0"/>
            <a:ext cx="6071659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5220000" cy="238760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320000"/>
            <a:ext cx="52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4A969AF-A963-0745-8694-3639602E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4000" y="6026740"/>
            <a:ext cx="108000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FEEBC8C9-2EBB-42FA-9331-A9BCB42D559B}" type="datetimeFigureOut">
              <a:rPr lang="en-FI" smtClean="0"/>
              <a:t>07/12/2021</a:t>
            </a:fld>
            <a:endParaRPr lang="en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07CDDB3-DF34-C045-A97C-9C204C8F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9200" y="6026739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en-FI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1C61264-AAE4-0744-9166-B9DA677B7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00" y="504000"/>
            <a:ext cx="2717218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494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_vari_04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orakulmio 8">
            <a:extLst>
              <a:ext uri="{FF2B5EF4-FFF2-40B4-BE49-F238E27FC236}">
                <a16:creationId xmlns:a16="http://schemas.microsoft.com/office/drawing/2014/main" id="{8C08878E-F531-6E49-8D14-C6A0A78E8FA1}"/>
              </a:ext>
            </a:extLst>
          </p:cNvPr>
          <p:cNvSpPr>
            <a:spLocks/>
          </p:cNvSpPr>
          <p:nvPr/>
        </p:nvSpPr>
        <p:spPr>
          <a:xfrm>
            <a:off x="6061100" y="0"/>
            <a:ext cx="6130900" cy="6858000"/>
          </a:xfrm>
          <a:prstGeom prst="rect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55000" sy="55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9" name="Patterni">
            <a:extLst>
              <a:ext uri="{FF2B5EF4-FFF2-40B4-BE49-F238E27FC236}">
                <a16:creationId xmlns:a16="http://schemas.microsoft.com/office/drawing/2014/main" id="{4285F6AA-0C7B-D54B-90F5-402BAEDC16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1100" y="0"/>
            <a:ext cx="1619759" cy="6858000"/>
          </a:xfrm>
          <a:prstGeom prst="rect">
            <a:avLst/>
          </a:prstGeom>
        </p:spPr>
      </p:pic>
      <p:sp>
        <p:nvSpPr>
          <p:cNvPr id="7" name="Tekstin taustaväri">
            <a:extLst>
              <a:ext uri="{FF2B5EF4-FFF2-40B4-BE49-F238E27FC236}">
                <a16:creationId xmlns:a16="http://schemas.microsoft.com/office/drawing/2014/main" id="{A061B61F-278B-0143-85FA-9C716E069CE0}"/>
              </a:ext>
            </a:extLst>
          </p:cNvPr>
          <p:cNvSpPr/>
          <p:nvPr/>
        </p:nvSpPr>
        <p:spPr>
          <a:xfrm>
            <a:off x="-1" y="0"/>
            <a:ext cx="607165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5220000" cy="238760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320000"/>
            <a:ext cx="52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4A969AF-A963-0745-8694-3639602E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4000" y="6026740"/>
            <a:ext cx="108000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FEEBC8C9-2EBB-42FA-9331-A9BCB42D559B}" type="datetimeFigureOut">
              <a:rPr lang="en-FI" smtClean="0"/>
              <a:t>07/12/2021</a:t>
            </a:fld>
            <a:endParaRPr lang="en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07CDDB3-DF34-C045-A97C-9C204C8F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9200" y="6026739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en-FI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1C61264-AAE4-0744-9166-B9DA677B7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0" y="504000"/>
            <a:ext cx="2717218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51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_vari_04_vaihdettava_kuva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uvan paikkamerkki 11">
            <a:extLst>
              <a:ext uri="{FF2B5EF4-FFF2-40B4-BE49-F238E27FC236}">
                <a16:creationId xmlns:a16="http://schemas.microsoft.com/office/drawing/2014/main" id="{16BD1366-5B4D-0A44-817E-EAB6F9A7E7A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61100" y="0"/>
            <a:ext cx="6130900" cy="6858000"/>
          </a:xfrm>
          <a:pattFill prst="pct90">
            <a:fgClr>
              <a:schemeClr val="accent4"/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fi-FI" dirty="0"/>
          </a:p>
        </p:txBody>
      </p:sp>
      <p:sp>
        <p:nvSpPr>
          <p:cNvPr id="7" name="Tekstin taustaväri">
            <a:extLst>
              <a:ext uri="{FF2B5EF4-FFF2-40B4-BE49-F238E27FC236}">
                <a16:creationId xmlns:a16="http://schemas.microsoft.com/office/drawing/2014/main" id="{A061B61F-278B-0143-85FA-9C716E069CE0}"/>
              </a:ext>
            </a:extLst>
          </p:cNvPr>
          <p:cNvSpPr/>
          <p:nvPr/>
        </p:nvSpPr>
        <p:spPr>
          <a:xfrm>
            <a:off x="-1" y="0"/>
            <a:ext cx="607165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5220000" cy="238760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320000"/>
            <a:ext cx="52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4A969AF-A963-0745-8694-3639602E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4000" y="6026740"/>
            <a:ext cx="108000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FEEBC8C9-2EBB-42FA-9331-A9BCB42D559B}" type="datetimeFigureOut">
              <a:rPr lang="en-FI" smtClean="0"/>
              <a:t>07/12/2021</a:t>
            </a:fld>
            <a:endParaRPr lang="en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07CDDB3-DF34-C045-A97C-9C204C8F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9200" y="6026739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en-FI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1C61264-AAE4-0744-9166-B9DA677B7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00" y="504000"/>
            <a:ext cx="2717218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906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_vari_0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orakulmio 10">
            <a:extLst>
              <a:ext uri="{FF2B5EF4-FFF2-40B4-BE49-F238E27FC236}">
                <a16:creationId xmlns:a16="http://schemas.microsoft.com/office/drawing/2014/main" id="{40F591B0-4E4C-194E-8404-6E35A9F466AA}"/>
              </a:ext>
            </a:extLst>
          </p:cNvPr>
          <p:cNvSpPr/>
          <p:nvPr/>
        </p:nvSpPr>
        <p:spPr>
          <a:xfrm>
            <a:off x="6061100" y="0"/>
            <a:ext cx="6130900" cy="685800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9" name="Patterni">
            <a:extLst>
              <a:ext uri="{FF2B5EF4-FFF2-40B4-BE49-F238E27FC236}">
                <a16:creationId xmlns:a16="http://schemas.microsoft.com/office/drawing/2014/main" id="{4285F6AA-0C7B-D54B-90F5-402BAEDC16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1100" y="0"/>
            <a:ext cx="1619759" cy="6858000"/>
          </a:xfrm>
          <a:prstGeom prst="rect">
            <a:avLst/>
          </a:prstGeom>
        </p:spPr>
      </p:pic>
      <p:sp>
        <p:nvSpPr>
          <p:cNvPr id="7" name="Tekstin taustaväri">
            <a:extLst>
              <a:ext uri="{FF2B5EF4-FFF2-40B4-BE49-F238E27FC236}">
                <a16:creationId xmlns:a16="http://schemas.microsoft.com/office/drawing/2014/main" id="{A061B61F-278B-0143-85FA-9C716E069CE0}"/>
              </a:ext>
            </a:extLst>
          </p:cNvPr>
          <p:cNvSpPr/>
          <p:nvPr/>
        </p:nvSpPr>
        <p:spPr>
          <a:xfrm>
            <a:off x="-1" y="0"/>
            <a:ext cx="6071659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2849390A-863A-E249-A58B-C7861C9EB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5220000" cy="2387600"/>
          </a:xfrm>
        </p:spPr>
        <p:txBody>
          <a:bodyPr anchor="b" anchorCtr="0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Alaotsikko 2">
            <a:extLst>
              <a:ext uri="{FF2B5EF4-FFF2-40B4-BE49-F238E27FC236}">
                <a16:creationId xmlns:a16="http://schemas.microsoft.com/office/drawing/2014/main" id="{AAAB6DDE-3EA6-5A42-9F95-98A91E224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320000"/>
            <a:ext cx="5220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 dirty="0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84A969AF-A963-0745-8694-3639602EC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4000" y="6026740"/>
            <a:ext cx="1080000" cy="365125"/>
          </a:xfrm>
          <a:prstGeom prst="rect">
            <a:avLst/>
          </a:prstGeom>
        </p:spPr>
        <p:txBody>
          <a:bodyPr anchor="ctr" anchorCtr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FEEBC8C9-2EBB-42FA-9331-A9BCB42D559B}" type="datetimeFigureOut">
              <a:rPr lang="en-FI" smtClean="0"/>
              <a:t>07/12/2021</a:t>
            </a:fld>
            <a:endParaRPr lang="en-FI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907CDDB3-DF34-C045-A97C-9C204C8FD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09200" y="6026739"/>
            <a:ext cx="4114800" cy="365125"/>
          </a:xfrm>
          <a:prstGeom prst="rect">
            <a:avLst/>
          </a:prstGeom>
        </p:spPr>
        <p:txBody>
          <a:bodyPr anchor="ctr" anchorCtr="0"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en-FI"/>
          </a:p>
        </p:txBody>
      </p:sp>
      <p:pic>
        <p:nvPicPr>
          <p:cNvPr id="10" name="Logo">
            <a:extLst>
              <a:ext uri="{FF2B5EF4-FFF2-40B4-BE49-F238E27FC236}">
                <a16:creationId xmlns:a16="http://schemas.microsoft.com/office/drawing/2014/main" id="{21C61264-AAE4-0744-9166-B9DA677B7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0" y="504000"/>
            <a:ext cx="2717218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302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>
            <a:extLst>
              <a:ext uri="{FF2B5EF4-FFF2-40B4-BE49-F238E27FC236}">
                <a16:creationId xmlns:a16="http://schemas.microsoft.com/office/drawing/2014/main" id="{90B6F790-057D-784A-9CB2-979D89E5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11160000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4FCD46ED-2A86-484D-B7D1-49D101183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000" y="1825625"/>
            <a:ext cx="11160000" cy="410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fi-FI" dirty="0"/>
              <a:t>Muokkaa tekstin perustyylejä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D5F1E16D-A262-DF4D-A3E1-C8A4054B20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72000" y="6173475"/>
            <a:ext cx="8141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8CEDB36-8863-4EBE-B55B-F8864C709158}" type="slidenum">
              <a:rPr lang="en-FI" smtClean="0"/>
              <a:t>‹#›</a:t>
            </a:fld>
            <a:endParaRPr lang="en-FI"/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5127E30D-647A-BE42-8CD4-1C75FA6664E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32000" y="6120000"/>
            <a:ext cx="2329042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30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834F7E-0F50-4A60-BD24-0369114CAE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1800000"/>
            <a:ext cx="5220000" cy="2350760"/>
          </a:xfrm>
        </p:spPr>
        <p:txBody>
          <a:bodyPr>
            <a:normAutofit/>
          </a:bodyPr>
          <a:lstStyle/>
          <a:p>
            <a:r>
              <a:rPr lang="en-FI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Evaluation, control and Mitigation of the Environmental impacts of shipping (EMERGE)</a:t>
            </a:r>
            <a:endParaRPr lang="en-FI" sz="60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CE6777B-ABC0-40D3-BA41-5754FA51AC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012" y="4962418"/>
            <a:ext cx="5220000" cy="1013344"/>
          </a:xfrm>
        </p:spPr>
        <p:txBody>
          <a:bodyPr/>
          <a:lstStyle/>
          <a:p>
            <a:r>
              <a:rPr lang="en-US" dirty="0"/>
              <a:t>Jukka-Pekka Jalkanen</a:t>
            </a:r>
            <a:endParaRPr lang="en-FI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000497E2-1BF5-43F9-B290-EE2F0D790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749" y="0"/>
            <a:ext cx="940251" cy="749300"/>
          </a:xfrm>
          <a:prstGeom prst="rect">
            <a:avLst/>
          </a:prstGeom>
        </p:spPr>
      </p:pic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873873A-BBF2-45A2-8E13-0B3838434B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3662"/>
            <a:ext cx="1694733" cy="1130300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E0F028DF-DB6B-448F-B486-50EDACC342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38" y="5975762"/>
            <a:ext cx="798072" cy="79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233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95D50A-C8B2-4363-8B17-14F54E768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EMERGE</a:t>
            </a:r>
            <a:endParaRPr lang="en-FI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24340D3-6429-44AF-BFCB-54472703A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954" y="1243172"/>
            <a:ext cx="8164787" cy="5513369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r>
              <a:rPr lang="en-US" dirty="0"/>
              <a:t>Mid-term review, Sep 2021 (M18/48)</a:t>
            </a:r>
          </a:p>
          <a:p>
            <a:r>
              <a:rPr lang="en-US" dirty="0"/>
              <a:t>Ship emission modeling (STEAM)</a:t>
            </a:r>
          </a:p>
          <a:p>
            <a:pPr lvl="1"/>
            <a:r>
              <a:rPr lang="en-US" dirty="0"/>
              <a:t>Updates: Wind, waves, sea ice, currents, emission factors, LNG/methane slip, </a:t>
            </a:r>
            <a:r>
              <a:rPr lang="en-US" dirty="0">
                <a:solidFill>
                  <a:schemeClr val="accent2"/>
                </a:solidFill>
              </a:rPr>
              <a:t>polyaromatic hydrocarbons, ammonia slip, revision of scenario tools</a:t>
            </a:r>
          </a:p>
          <a:p>
            <a:r>
              <a:rPr lang="en-US" dirty="0"/>
              <a:t>Development of chemical module for </a:t>
            </a:r>
            <a:r>
              <a:rPr lang="en-US" dirty="0" err="1"/>
              <a:t>OpenDrift</a:t>
            </a:r>
            <a:endParaRPr lang="en-US" dirty="0"/>
          </a:p>
          <a:p>
            <a:pPr lvl="1"/>
            <a:r>
              <a:rPr lang="en-US" dirty="0"/>
              <a:t>Pollutant transport/transformation in water</a:t>
            </a:r>
          </a:p>
          <a:p>
            <a:r>
              <a:rPr lang="en-US" dirty="0"/>
              <a:t>Methane measurements at </a:t>
            </a:r>
            <a:r>
              <a:rPr lang="en-US" dirty="0" err="1"/>
              <a:t>Utö</a:t>
            </a:r>
            <a:r>
              <a:rPr lang="en-US" dirty="0"/>
              <a:t> island</a:t>
            </a:r>
          </a:p>
          <a:p>
            <a:pPr lvl="1"/>
            <a:r>
              <a:rPr lang="en-US" dirty="0"/>
              <a:t>Grönholm et al, Env. Sci. Tech, 2021</a:t>
            </a:r>
          </a:p>
          <a:p>
            <a:r>
              <a:rPr lang="en-US" dirty="0"/>
              <a:t>Onboard measurement campaign completed</a:t>
            </a:r>
          </a:p>
          <a:p>
            <a:pPr lvl="1"/>
            <a:r>
              <a:rPr lang="en-US" dirty="0"/>
              <a:t>Delays because of Covid19</a:t>
            </a:r>
          </a:p>
          <a:p>
            <a:pPr lvl="1"/>
            <a:r>
              <a:rPr lang="en-US" dirty="0"/>
              <a:t>Netherlands-Turkey</a:t>
            </a:r>
          </a:p>
          <a:p>
            <a:pPr lvl="2"/>
            <a:r>
              <a:rPr lang="en-US" dirty="0"/>
              <a:t>Air emissions, exhaust cleaning system discharges</a:t>
            </a:r>
          </a:p>
          <a:p>
            <a:r>
              <a:rPr lang="en-US" dirty="0"/>
              <a:t>Ecotoxicological studies </a:t>
            </a:r>
            <a:r>
              <a:rPr lang="en-US" dirty="0">
                <a:sym typeface="Symbol" panose="05050102010706020507" pitchFamily="18" charset="2"/>
              </a:rPr>
              <a:t> Erik Ytreberg</a:t>
            </a:r>
            <a:endParaRPr lang="en-FI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41DD38-506E-4DF8-B332-28F6305CD9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742" y="0"/>
            <a:ext cx="3860258" cy="332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4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Ilmatieteen laitos">
      <a:dk1>
        <a:srgbClr val="000000"/>
      </a:dk1>
      <a:lt1>
        <a:srgbClr val="FFFFFF"/>
      </a:lt1>
      <a:dk2>
        <a:srgbClr val="2F3092"/>
      </a:dk2>
      <a:lt2>
        <a:srgbClr val="E7E6E6"/>
      </a:lt2>
      <a:accent1>
        <a:srgbClr val="2F3092"/>
      </a:accent1>
      <a:accent2>
        <a:srgbClr val="3A66E2"/>
      </a:accent2>
      <a:accent3>
        <a:srgbClr val="02B8CE"/>
      </a:accent3>
      <a:accent4>
        <a:srgbClr val="52C1A0"/>
      </a:accent4>
      <a:accent5>
        <a:srgbClr val="000000"/>
      </a:accent5>
      <a:accent6>
        <a:srgbClr val="70AD47"/>
      </a:accent6>
      <a:hlink>
        <a:srgbClr val="3A66E2"/>
      </a:hlink>
      <a:folHlink>
        <a:srgbClr val="3A66E2"/>
      </a:folHlink>
    </a:clrScheme>
    <a:fontScheme name="Ilmatieteen laito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itys3" id="{7D0DD100-CB5F-724C-88F6-C214024DFA3A}" vid="{BB17C83F-F532-8E46-AF80-93DC1A45F7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EMERGE_15062020_Jalkanen</Template>
  <TotalTime>154</TotalTime>
  <Words>111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Arial Black</vt:lpstr>
      <vt:lpstr>Office-teema</vt:lpstr>
      <vt:lpstr>Evaluation, control and Mitigation of the Environmental impacts of shipping (EMERGE)</vt:lpstr>
      <vt:lpstr>Status of EMERGE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of EMERGE</dc:title>
  <dc:creator>Jalkanen Jukka-Pekka (FMI)</dc:creator>
  <cp:lastModifiedBy>Jalkanen Jukka-Pekka (FMI)</cp:lastModifiedBy>
  <cp:revision>10</cp:revision>
  <dcterms:created xsi:type="dcterms:W3CDTF">2021-12-07T06:30:00Z</dcterms:created>
  <dcterms:modified xsi:type="dcterms:W3CDTF">2021-12-07T09:29:21Z</dcterms:modified>
</cp:coreProperties>
</file>